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5" r:id="rId12"/>
    <p:sldId id="266" r:id="rId13"/>
    <p:sldId id="267" r:id="rId14"/>
    <p:sldId id="268" r:id="rId15"/>
    <p:sldId id="277" r:id="rId16"/>
    <p:sldId id="278" r:id="rId17"/>
    <p:sldId id="279" r:id="rId18"/>
    <p:sldId id="281" r:id="rId19"/>
    <p:sldId id="269" r:id="rId20"/>
    <p:sldId id="280" r:id="rId21"/>
    <p:sldId id="270" r:id="rId22"/>
    <p:sldId id="271" r:id="rId23"/>
    <p:sldId id="272" r:id="rId24"/>
    <p:sldId id="282" r:id="rId25"/>
    <p:sldId id="27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ABD8"/>
    <a:srgbClr val="1EA3D4"/>
    <a:srgbClr val="36ADDB"/>
    <a:srgbClr val="5CB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10BCB-F4FC-B93F-8950-F8BB5B30B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C11037-9022-8FF4-2945-102A4F4DD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D93B99-2F91-3D9E-C26C-F048F4BA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817063-BC3E-4097-61C9-DC88D9E4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7879D8-9C04-ACAE-2E05-15F69255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894ED-1958-71A2-9AB4-CB031E05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78708E-5C5B-BEFF-9BA6-C3146B71C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049790-FF6D-391E-4ACB-D249CE0B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4BA30-3512-322A-3A9B-CAA894AC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FDA205-0A43-EB7B-926F-0622FF65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9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BD8EB3-152C-6731-268B-D397F5FF4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0DF6C-FE72-3D2B-62F7-BD497147F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238656-BD60-93DE-6042-B4B288D2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21C155-EFF2-D1F5-1C6A-24F5D4BE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A368F2-CE59-50F8-5323-52E56351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38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A7E7F-1239-588B-799D-19BB00E3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E7850-A9C7-57A8-CFBB-97D5FC406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53C7E-ED14-E3A0-C3C2-7ACBA49E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845254-0298-FC41-5391-27F76EE2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ECEADC-DF4E-5932-3094-6F0C746D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91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6E1F8-425A-8695-1EEF-ACEA915C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523672-2D28-3CFE-2118-D3FFF2688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726A3-9B69-E50B-8295-4320208E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79B4E-19AE-91C3-D5CE-AEAA4CAB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41937D-F979-048C-0BBE-FADA52A8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23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2390-265F-6671-6C65-94D738C5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CADD6-30FC-CEFB-980F-788458AEF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3B68F3-FA66-4CE5-86F9-E1014ADE6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94E589-A765-4DB1-F340-9ED16795A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91BCBC-B5AF-866A-F8F7-3CB802E2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D21B9-F120-03A2-9CB8-58AA7C2F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57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2C247-59EE-BF22-34F6-2F7ACD90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64BB44-FD82-5940-D8FC-215B8A4A7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5567BB-184B-19BC-B405-E91B6D1AE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120722-BF8B-9A64-4E58-A667F155F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1A10FE-3E7A-0136-264E-617378394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156A9C-160F-BDC8-649D-C3212AC26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434ABF-AE3C-6650-ACFC-CF14CA74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CCA2BF-0D1C-6A20-9B63-096DDE2B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13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080C-4AAC-63EC-38CE-A3B27403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716C3A-3AB0-C5EA-E87C-C53E01E2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ECF44D-3A97-793D-5201-A1C2983D5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438B63-7752-E911-B00A-84976A1C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7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B3B184-D722-0990-8BB4-71124C38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413E8C-7889-AA9C-4F44-B54D5AF3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7B2FD9-137D-D983-F3A1-DC1078E2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8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95A89-064F-FC2A-84BD-A5C9C0AF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5A0321-7328-CF29-1386-09B94023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670D60-9088-AB34-DD5C-AA4630830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5409CF-8459-65C0-2329-ADB6F154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4F064-393B-A5CF-6907-849D776C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90A977-FD04-66AE-06A3-E838A1115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31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74ACC-CF87-CDA3-DB96-6A092A42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2EA57D-C06D-6858-003E-A200723C7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2D1065-3626-648C-E516-A16EC9A54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F20356-7083-DB98-60E6-D5D9B1C9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81B31F-F584-FBAC-97C4-880865C7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CDDE37-DEC3-EAAD-C30C-AE619180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14D09E-E073-8532-07E9-A78B86D0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CAA66E-9E8E-A795-7C57-2693D25C5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0A0B7A-AC4D-6BC8-0374-FBC70BA28E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1D843-0BA6-4B69-B91E-74C93502C668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757DFA-80ED-DAEA-1C6E-E1EB3A7DE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8A47BB-BB87-507B-3AC7-910F5E83C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882CB-1061-4081-BCBF-BD3112091C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64CDD-5224-E34E-5F19-6AFD8D756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88F148-53A6-08FF-5EDE-0D5877027C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网站&#10;&#10;描述已自动生成">
            <a:extLst>
              <a:ext uri="{FF2B5EF4-FFF2-40B4-BE49-F238E27FC236}">
                <a16:creationId xmlns:a16="http://schemas.microsoft.com/office/drawing/2014/main" id="{A73340C2-3680-DBD5-EC25-3CAF0C32E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9"/>
            <a:ext cx="12192000" cy="683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00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C40DF12B-CEC8-DD29-8DBA-9659F58B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592" y="732116"/>
            <a:ext cx="3776812" cy="2046943"/>
          </a:xfrm>
        </p:spPr>
        <p:txBody>
          <a:bodyPr anchor="b">
            <a:normAutofit/>
          </a:bodyPr>
          <a:lstStyle/>
          <a:p>
            <a:endParaRPr lang="zh-CN" altLang="en-US" sz="4000"/>
          </a:p>
        </p:txBody>
      </p:sp>
      <p:pic>
        <p:nvPicPr>
          <p:cNvPr id="5" name="内容占位符 4" descr="表格&#10;&#10;中度可信度描述已自动生成">
            <a:extLst>
              <a:ext uri="{FF2B5EF4-FFF2-40B4-BE49-F238E27FC236}">
                <a16:creationId xmlns:a16="http://schemas.microsoft.com/office/drawing/2014/main" id="{3380AA2B-4F6B-7F6D-87E9-988953C74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64037"/>
            <a:ext cx="12137719" cy="7586073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6A7C51E-A134-B839-E8A7-9873A8A6C115}"/>
              </a:ext>
            </a:extLst>
          </p:cNvPr>
          <p:cNvCxnSpPr/>
          <p:nvPr/>
        </p:nvCxnSpPr>
        <p:spPr>
          <a:xfrm>
            <a:off x="6330950" y="2273300"/>
            <a:ext cx="0" cy="34226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db4331d9fcc667dd7d4c8976963f0f06">
            <a:hlinkClick r:id="" action="ppaction://media"/>
            <a:extLst>
              <a:ext uri="{FF2B5EF4-FFF2-40B4-BE49-F238E27FC236}">
                <a16:creationId xmlns:a16="http://schemas.microsoft.com/office/drawing/2014/main" id="{5905F310-3C95-2AFE-51B8-CFC6D28F8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5575" y="2779059"/>
            <a:ext cx="4261556" cy="23971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3FB977-A960-220B-3E03-769764EFD9C5}"/>
              </a:ext>
            </a:extLst>
          </p:cNvPr>
          <p:cNvSpPr txBox="1"/>
          <p:nvPr/>
        </p:nvSpPr>
        <p:spPr>
          <a:xfrm>
            <a:off x="6974770" y="2823459"/>
            <a:ext cx="31806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屏幕：</a:t>
            </a:r>
            <a:r>
              <a:rPr lang="en-US" altLang="zh-CN" dirty="0"/>
              <a:t>0.96</a:t>
            </a:r>
            <a:r>
              <a:rPr lang="zh-CN" altLang="en-US" dirty="0"/>
              <a:t>寸</a:t>
            </a:r>
            <a:r>
              <a:rPr lang="en-US" altLang="zh-CN" dirty="0"/>
              <a:t>OLED</a:t>
            </a:r>
            <a:r>
              <a:rPr lang="zh-CN" altLang="en-US" dirty="0"/>
              <a:t>显示屏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温度：</a:t>
            </a:r>
            <a:r>
              <a:rPr lang="en-US" altLang="zh-CN" dirty="0"/>
              <a:t>ds18b20</a:t>
            </a:r>
            <a:r>
              <a:rPr lang="zh-CN" altLang="en-US" dirty="0"/>
              <a:t>温度传感器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时间：</a:t>
            </a:r>
            <a:r>
              <a:rPr lang="en-US" altLang="zh-CN" dirty="0"/>
              <a:t>stm32</a:t>
            </a:r>
            <a:r>
              <a:rPr lang="zh-CN" altLang="en-US" dirty="0"/>
              <a:t>内置时钟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天气：外接一块</a:t>
            </a:r>
            <a:r>
              <a:rPr lang="en-US" altLang="zh-CN" dirty="0"/>
              <a:t>ESP32</a:t>
            </a:r>
            <a:r>
              <a:rPr lang="zh-CN" altLang="en-US" dirty="0"/>
              <a:t>连接阿</a:t>
            </a:r>
            <a:endParaRPr lang="en-US" altLang="zh-CN" dirty="0"/>
          </a:p>
          <a:p>
            <a:r>
              <a:rPr lang="en-US" altLang="zh-CN" dirty="0"/>
              <a:t>          </a:t>
            </a:r>
            <a:r>
              <a:rPr lang="zh-CN" altLang="en-US" dirty="0"/>
              <a:t>里云平台获取天气信息</a:t>
            </a:r>
          </a:p>
        </p:txBody>
      </p:sp>
    </p:spTree>
    <p:extLst>
      <p:ext uri="{BB962C8B-B14F-4D97-AF65-F5344CB8AC3E}">
        <p14:creationId xmlns:p14="http://schemas.microsoft.com/office/powerpoint/2010/main" val="332190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DB029-72AF-F816-78C6-81476325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文本&#10;&#10;描述已自动生成">
            <a:extLst>
              <a:ext uri="{FF2B5EF4-FFF2-40B4-BE49-F238E27FC236}">
                <a16:creationId xmlns:a16="http://schemas.microsoft.com/office/drawing/2014/main" id="{2BE13E0E-4D92-45B7-D995-CB1D5894E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</p:spTree>
    <p:extLst>
      <p:ext uri="{BB962C8B-B14F-4D97-AF65-F5344CB8AC3E}">
        <p14:creationId xmlns:p14="http://schemas.microsoft.com/office/powerpoint/2010/main" val="236302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DFA33-5211-2FDF-D871-BDC2DD195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文本, 聊天或短信&#10;&#10;描述已自动生成">
            <a:extLst>
              <a:ext uri="{FF2B5EF4-FFF2-40B4-BE49-F238E27FC236}">
                <a16:creationId xmlns:a16="http://schemas.microsoft.com/office/drawing/2014/main" id="{D9780877-C19F-4B10-F5A8-EAA07DA6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F7BFAA0-AF3B-E783-548E-E879ABB6CD13}"/>
              </a:ext>
            </a:extLst>
          </p:cNvPr>
          <p:cNvSpPr/>
          <p:nvPr/>
        </p:nvSpPr>
        <p:spPr>
          <a:xfrm>
            <a:off x="3048000" y="1366838"/>
            <a:ext cx="146050" cy="323850"/>
          </a:xfrm>
          <a:prstGeom prst="rect">
            <a:avLst/>
          </a:prstGeom>
          <a:solidFill>
            <a:srgbClr val="36AD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80350D-3A61-F427-6554-050EC5BE4150}"/>
              </a:ext>
            </a:extLst>
          </p:cNvPr>
          <p:cNvSpPr/>
          <p:nvPr/>
        </p:nvSpPr>
        <p:spPr>
          <a:xfrm>
            <a:off x="2406650" y="1193800"/>
            <a:ext cx="971550" cy="704850"/>
          </a:xfrm>
          <a:prstGeom prst="rect">
            <a:avLst/>
          </a:prstGeom>
          <a:solidFill>
            <a:srgbClr val="31A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C088BD0-E77B-CE87-3870-35C092D91045}"/>
              </a:ext>
            </a:extLst>
          </p:cNvPr>
          <p:cNvSpPr/>
          <p:nvPr/>
        </p:nvSpPr>
        <p:spPr>
          <a:xfrm>
            <a:off x="3009900" y="1193800"/>
            <a:ext cx="736600" cy="704850"/>
          </a:xfrm>
          <a:prstGeom prst="ellipse">
            <a:avLst/>
          </a:prstGeom>
          <a:solidFill>
            <a:srgbClr val="31A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15bc5c5f9c3834b2248a7c1d215fd4eb">
            <a:hlinkClick r:id="" action="ppaction://media"/>
            <a:extLst>
              <a:ext uri="{FF2B5EF4-FFF2-40B4-BE49-F238E27FC236}">
                <a16:creationId xmlns:a16="http://schemas.microsoft.com/office/drawing/2014/main" id="{3737E42E-ABFF-5389-B3C8-2A07A7955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8525" y="2086571"/>
            <a:ext cx="5521325" cy="310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4A408-ADF8-E9E6-8E71-2B54C235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, 应用程序&#10;&#10;描述已自动生成">
            <a:extLst>
              <a:ext uri="{FF2B5EF4-FFF2-40B4-BE49-F238E27FC236}">
                <a16:creationId xmlns:a16="http://schemas.microsoft.com/office/drawing/2014/main" id="{CF2ED9E7-3ACE-3475-F9A5-AA319540C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</p:spTree>
    <p:extLst>
      <p:ext uri="{BB962C8B-B14F-4D97-AF65-F5344CB8AC3E}">
        <p14:creationId xmlns:p14="http://schemas.microsoft.com/office/powerpoint/2010/main" val="229300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F7E6-D0B6-E1D4-9E4F-59C18CA9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图片包含 矩形&#10;&#10;描述已自动生成">
            <a:extLst>
              <a:ext uri="{FF2B5EF4-FFF2-40B4-BE49-F238E27FC236}">
                <a16:creationId xmlns:a16="http://schemas.microsoft.com/office/drawing/2014/main" id="{2BB6694D-0AFD-B248-5945-9B6094E1F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5DC72D-F5C4-9771-34CB-DBD255BF0EF7}"/>
              </a:ext>
            </a:extLst>
          </p:cNvPr>
          <p:cNvSpPr/>
          <p:nvPr/>
        </p:nvSpPr>
        <p:spPr>
          <a:xfrm>
            <a:off x="590550" y="1797050"/>
            <a:ext cx="5461000" cy="326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274127340d259c34daf26395555f6f53">
            <a:hlinkClick r:id="" action="ppaction://media"/>
            <a:extLst>
              <a:ext uri="{FF2B5EF4-FFF2-40B4-BE49-F238E27FC236}">
                <a16:creationId xmlns:a16="http://schemas.microsoft.com/office/drawing/2014/main" id="{BBABC6FD-2436-C5D9-6C04-D629EB2C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698" y="1403350"/>
            <a:ext cx="3260725" cy="49014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5E7A43-8F71-602E-106D-FBC64766BAF2}"/>
              </a:ext>
            </a:extLst>
          </p:cNvPr>
          <p:cNvSpPr/>
          <p:nvPr/>
        </p:nvSpPr>
        <p:spPr>
          <a:xfrm>
            <a:off x="6203950" y="1123950"/>
            <a:ext cx="558800" cy="4965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31F555D-BE15-1AC4-50B4-1AE110BF8503}"/>
              </a:ext>
            </a:extLst>
          </p:cNvPr>
          <p:cNvSpPr/>
          <p:nvPr/>
        </p:nvSpPr>
        <p:spPr>
          <a:xfrm>
            <a:off x="5219699" y="1320385"/>
            <a:ext cx="180975" cy="51395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FE4978E-44FB-DE73-F51D-FBB326890451}"/>
              </a:ext>
            </a:extLst>
          </p:cNvPr>
          <p:cNvSpPr/>
          <p:nvPr/>
        </p:nvSpPr>
        <p:spPr>
          <a:xfrm>
            <a:off x="6572250" y="1574800"/>
            <a:ext cx="5505450" cy="996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792BB2D-DAEF-E55E-F105-9D86EB175C3C}"/>
              </a:ext>
            </a:extLst>
          </p:cNvPr>
          <p:cNvSpPr/>
          <p:nvPr/>
        </p:nvSpPr>
        <p:spPr>
          <a:xfrm>
            <a:off x="6096000" y="1386644"/>
            <a:ext cx="4203700" cy="754894"/>
          </a:xfrm>
          <a:prstGeom prst="roundRect">
            <a:avLst/>
          </a:prstGeom>
          <a:solidFill>
            <a:srgbClr val="31AB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红外遥控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EEFBCD9-A811-994B-FB59-A1BD5A69CF75}"/>
              </a:ext>
            </a:extLst>
          </p:cNvPr>
          <p:cNvSpPr/>
          <p:nvPr/>
        </p:nvSpPr>
        <p:spPr>
          <a:xfrm>
            <a:off x="9782172" y="1403350"/>
            <a:ext cx="777877" cy="738188"/>
          </a:xfrm>
          <a:prstGeom prst="ellipse">
            <a:avLst/>
          </a:prstGeom>
          <a:solidFill>
            <a:srgbClr val="31A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ABC0E8-6117-B975-009D-2DF75541A85A}"/>
              </a:ext>
            </a:extLst>
          </p:cNvPr>
          <p:cNvSpPr txBox="1"/>
          <p:nvPr/>
        </p:nvSpPr>
        <p:spPr>
          <a:xfrm>
            <a:off x="6305550" y="3146098"/>
            <a:ext cx="26468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NEC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协议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红外解码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三引脚红外接收管</a:t>
            </a:r>
          </a:p>
        </p:txBody>
      </p:sp>
    </p:spTree>
    <p:extLst>
      <p:ext uri="{BB962C8B-B14F-4D97-AF65-F5344CB8AC3E}">
        <p14:creationId xmlns:p14="http://schemas.microsoft.com/office/powerpoint/2010/main" val="20864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F7E6-D0B6-E1D4-9E4F-59C18CA9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图片包含 矩形&#10;&#10;描述已自动生成">
            <a:extLst>
              <a:ext uri="{FF2B5EF4-FFF2-40B4-BE49-F238E27FC236}">
                <a16:creationId xmlns:a16="http://schemas.microsoft.com/office/drawing/2014/main" id="{2BB6694D-0AFD-B248-5945-9B6094E1F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5DC72D-F5C4-9771-34CB-DBD255BF0EF7}"/>
              </a:ext>
            </a:extLst>
          </p:cNvPr>
          <p:cNvSpPr/>
          <p:nvPr/>
        </p:nvSpPr>
        <p:spPr>
          <a:xfrm>
            <a:off x="590550" y="1797050"/>
            <a:ext cx="5461000" cy="326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5E7A43-8F71-602E-106D-FBC64766BAF2}"/>
              </a:ext>
            </a:extLst>
          </p:cNvPr>
          <p:cNvSpPr/>
          <p:nvPr/>
        </p:nvSpPr>
        <p:spPr>
          <a:xfrm>
            <a:off x="6203950" y="1123950"/>
            <a:ext cx="558800" cy="4965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31F555D-BE15-1AC4-50B4-1AE110BF8503}"/>
              </a:ext>
            </a:extLst>
          </p:cNvPr>
          <p:cNvSpPr/>
          <p:nvPr/>
        </p:nvSpPr>
        <p:spPr>
          <a:xfrm>
            <a:off x="5219699" y="1320385"/>
            <a:ext cx="180975" cy="51395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FE4978E-44FB-DE73-F51D-FBB326890451}"/>
              </a:ext>
            </a:extLst>
          </p:cNvPr>
          <p:cNvSpPr/>
          <p:nvPr/>
        </p:nvSpPr>
        <p:spPr>
          <a:xfrm>
            <a:off x="6572250" y="1574800"/>
            <a:ext cx="5505450" cy="996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792BB2D-DAEF-E55E-F105-9D86EB175C3C}"/>
              </a:ext>
            </a:extLst>
          </p:cNvPr>
          <p:cNvSpPr/>
          <p:nvPr/>
        </p:nvSpPr>
        <p:spPr>
          <a:xfrm>
            <a:off x="6096000" y="1386644"/>
            <a:ext cx="4203700" cy="754894"/>
          </a:xfrm>
          <a:prstGeom prst="roundRect">
            <a:avLst/>
          </a:prstGeom>
          <a:solidFill>
            <a:srgbClr val="31AB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按钮遥控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EEFBCD9-A811-994B-FB59-A1BD5A69CF75}"/>
              </a:ext>
            </a:extLst>
          </p:cNvPr>
          <p:cNvSpPr/>
          <p:nvPr/>
        </p:nvSpPr>
        <p:spPr>
          <a:xfrm>
            <a:off x="9782172" y="1403350"/>
            <a:ext cx="777877" cy="738188"/>
          </a:xfrm>
          <a:prstGeom prst="ellipse">
            <a:avLst/>
          </a:prstGeom>
          <a:solidFill>
            <a:srgbClr val="31A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e25a268de2c668959a70801bd1e2a2c6">
            <a:hlinkClick r:id="" action="ppaction://media"/>
            <a:extLst>
              <a:ext uri="{FF2B5EF4-FFF2-40B4-BE49-F238E27FC236}">
                <a16:creationId xmlns:a16="http://schemas.microsoft.com/office/drawing/2014/main" id="{4A29AFA5-61C6-A632-7F63-1A08ACD529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1929" y="1309150"/>
            <a:ext cx="2690141" cy="47824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EFE686-AD9C-B947-2C2F-FF489A08BF50}"/>
              </a:ext>
            </a:extLst>
          </p:cNvPr>
          <p:cNvSpPr txBox="1"/>
          <p:nvPr/>
        </p:nvSpPr>
        <p:spPr>
          <a:xfrm>
            <a:off x="6483350" y="3110929"/>
            <a:ext cx="2031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按钮控制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抖动消除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高低电平检测</a:t>
            </a:r>
          </a:p>
        </p:txBody>
      </p:sp>
    </p:spTree>
    <p:extLst>
      <p:ext uri="{BB962C8B-B14F-4D97-AF65-F5344CB8AC3E}">
        <p14:creationId xmlns:p14="http://schemas.microsoft.com/office/powerpoint/2010/main" val="72403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F7E6-D0B6-E1D4-9E4F-59C18CA9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图片包含 矩形&#10;&#10;描述已自动生成">
            <a:extLst>
              <a:ext uri="{FF2B5EF4-FFF2-40B4-BE49-F238E27FC236}">
                <a16:creationId xmlns:a16="http://schemas.microsoft.com/office/drawing/2014/main" id="{2BB6694D-0AFD-B248-5945-9B6094E1F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5DC72D-F5C4-9771-34CB-DBD255BF0EF7}"/>
              </a:ext>
            </a:extLst>
          </p:cNvPr>
          <p:cNvSpPr/>
          <p:nvPr/>
        </p:nvSpPr>
        <p:spPr>
          <a:xfrm>
            <a:off x="590550" y="1797050"/>
            <a:ext cx="5461000" cy="326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5E7A43-8F71-602E-106D-FBC64766BAF2}"/>
              </a:ext>
            </a:extLst>
          </p:cNvPr>
          <p:cNvSpPr/>
          <p:nvPr/>
        </p:nvSpPr>
        <p:spPr>
          <a:xfrm>
            <a:off x="6203950" y="1123950"/>
            <a:ext cx="558800" cy="4965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31F555D-BE15-1AC4-50B4-1AE110BF8503}"/>
              </a:ext>
            </a:extLst>
          </p:cNvPr>
          <p:cNvSpPr/>
          <p:nvPr/>
        </p:nvSpPr>
        <p:spPr>
          <a:xfrm>
            <a:off x="5219699" y="1320385"/>
            <a:ext cx="180975" cy="51395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FE4978E-44FB-DE73-F51D-FBB326890451}"/>
              </a:ext>
            </a:extLst>
          </p:cNvPr>
          <p:cNvSpPr/>
          <p:nvPr/>
        </p:nvSpPr>
        <p:spPr>
          <a:xfrm>
            <a:off x="6572250" y="1574800"/>
            <a:ext cx="5505450" cy="996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792BB2D-DAEF-E55E-F105-9D86EB175C3C}"/>
              </a:ext>
            </a:extLst>
          </p:cNvPr>
          <p:cNvSpPr/>
          <p:nvPr/>
        </p:nvSpPr>
        <p:spPr>
          <a:xfrm>
            <a:off x="6096000" y="1386644"/>
            <a:ext cx="4203700" cy="754894"/>
          </a:xfrm>
          <a:prstGeom prst="roundRect">
            <a:avLst/>
          </a:prstGeom>
          <a:solidFill>
            <a:srgbClr val="31AB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语音遥控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EEFBCD9-A811-994B-FB59-A1BD5A69CF75}"/>
              </a:ext>
            </a:extLst>
          </p:cNvPr>
          <p:cNvSpPr/>
          <p:nvPr/>
        </p:nvSpPr>
        <p:spPr>
          <a:xfrm>
            <a:off x="9782172" y="1403350"/>
            <a:ext cx="777877" cy="738188"/>
          </a:xfrm>
          <a:prstGeom prst="ellipse">
            <a:avLst/>
          </a:prstGeom>
          <a:solidFill>
            <a:srgbClr val="31A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f0ca28527ae9f29235f59db6d72e8aab">
            <a:hlinkClick r:id="" action="ppaction://media"/>
            <a:extLst>
              <a:ext uri="{FF2B5EF4-FFF2-40B4-BE49-F238E27FC236}">
                <a16:creationId xmlns:a16="http://schemas.microsoft.com/office/drawing/2014/main" id="{E5263D98-1459-9AE7-17C2-38A5DC026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2764" y="1324909"/>
            <a:ext cx="2988471" cy="51350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E453ADB-85F8-EF40-6D95-100F3D7DB2B9}"/>
              </a:ext>
            </a:extLst>
          </p:cNvPr>
          <p:cNvSpPr txBox="1"/>
          <p:nvPr/>
        </p:nvSpPr>
        <p:spPr>
          <a:xfrm>
            <a:off x="6425493" y="3054817"/>
            <a:ext cx="29947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SU-03T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语音识别模块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喇叭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咪头（麦克风）</a:t>
            </a:r>
          </a:p>
        </p:txBody>
      </p:sp>
    </p:spTree>
    <p:extLst>
      <p:ext uri="{BB962C8B-B14F-4D97-AF65-F5344CB8AC3E}">
        <p14:creationId xmlns:p14="http://schemas.microsoft.com/office/powerpoint/2010/main" val="191386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898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F7E6-D0B6-E1D4-9E4F-59C18CA9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图片包含 矩形&#10;&#10;描述已自动生成">
            <a:extLst>
              <a:ext uri="{FF2B5EF4-FFF2-40B4-BE49-F238E27FC236}">
                <a16:creationId xmlns:a16="http://schemas.microsoft.com/office/drawing/2014/main" id="{2BB6694D-0AFD-B248-5945-9B6094E1F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5DC72D-F5C4-9771-34CB-DBD255BF0EF7}"/>
              </a:ext>
            </a:extLst>
          </p:cNvPr>
          <p:cNvSpPr/>
          <p:nvPr/>
        </p:nvSpPr>
        <p:spPr>
          <a:xfrm>
            <a:off x="590550" y="1797050"/>
            <a:ext cx="5461000" cy="326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5E7A43-8F71-602E-106D-FBC64766BAF2}"/>
              </a:ext>
            </a:extLst>
          </p:cNvPr>
          <p:cNvSpPr/>
          <p:nvPr/>
        </p:nvSpPr>
        <p:spPr>
          <a:xfrm>
            <a:off x="6203950" y="1123950"/>
            <a:ext cx="558800" cy="4965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31F555D-BE15-1AC4-50B4-1AE110BF8503}"/>
              </a:ext>
            </a:extLst>
          </p:cNvPr>
          <p:cNvSpPr/>
          <p:nvPr/>
        </p:nvSpPr>
        <p:spPr>
          <a:xfrm>
            <a:off x="5219699" y="1320385"/>
            <a:ext cx="180975" cy="51395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FE4978E-44FB-DE73-F51D-FBB326890451}"/>
              </a:ext>
            </a:extLst>
          </p:cNvPr>
          <p:cNvSpPr/>
          <p:nvPr/>
        </p:nvSpPr>
        <p:spPr>
          <a:xfrm>
            <a:off x="6572250" y="1574800"/>
            <a:ext cx="5505450" cy="996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792BB2D-DAEF-E55E-F105-9D86EB175C3C}"/>
              </a:ext>
            </a:extLst>
          </p:cNvPr>
          <p:cNvSpPr/>
          <p:nvPr/>
        </p:nvSpPr>
        <p:spPr>
          <a:xfrm>
            <a:off x="6096000" y="1386644"/>
            <a:ext cx="4203700" cy="754894"/>
          </a:xfrm>
          <a:prstGeom prst="roundRect">
            <a:avLst/>
          </a:prstGeom>
          <a:solidFill>
            <a:srgbClr val="31AB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蓝牙遥控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EEFBCD9-A811-994B-FB59-A1BD5A69CF75}"/>
              </a:ext>
            </a:extLst>
          </p:cNvPr>
          <p:cNvSpPr/>
          <p:nvPr/>
        </p:nvSpPr>
        <p:spPr>
          <a:xfrm>
            <a:off x="9782172" y="1403350"/>
            <a:ext cx="777877" cy="738188"/>
          </a:xfrm>
          <a:prstGeom prst="ellipse">
            <a:avLst/>
          </a:prstGeom>
          <a:solidFill>
            <a:srgbClr val="31A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f210a1ebe5aa313e4b6d68b90bc3d299">
            <a:hlinkClick r:id="" action="ppaction://media"/>
            <a:extLst>
              <a:ext uri="{FF2B5EF4-FFF2-40B4-BE49-F238E27FC236}">
                <a16:creationId xmlns:a16="http://schemas.microsoft.com/office/drawing/2014/main" id="{6C598737-1694-A003-E00B-B57D89269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245" y="1353515"/>
            <a:ext cx="2853736" cy="50733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ADCE6D-CEE2-0F1D-0D65-FA32A3170201}"/>
              </a:ext>
            </a:extLst>
          </p:cNvPr>
          <p:cNvSpPr txBox="1"/>
          <p:nvPr/>
        </p:nvSpPr>
        <p:spPr>
          <a:xfrm>
            <a:off x="6362954" y="3269923"/>
            <a:ext cx="2273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HC-05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蓝牙模块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串口通信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连接</a:t>
            </a:r>
            <a:r>
              <a:rPr lang="en-US" altLang="zh-CN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APP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制作</a:t>
            </a:r>
          </a:p>
        </p:txBody>
      </p:sp>
    </p:spTree>
    <p:extLst>
      <p:ext uri="{BB962C8B-B14F-4D97-AF65-F5344CB8AC3E}">
        <p14:creationId xmlns:p14="http://schemas.microsoft.com/office/powerpoint/2010/main" val="264591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DFA33-5211-2FDF-D871-BDC2DD195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文本, 聊天或短信&#10;&#10;描述已自动生成">
            <a:extLst>
              <a:ext uri="{FF2B5EF4-FFF2-40B4-BE49-F238E27FC236}">
                <a16:creationId xmlns:a16="http://schemas.microsoft.com/office/drawing/2014/main" id="{D9780877-C19F-4B10-F5A8-EAA07DA6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F7BFAA0-AF3B-E783-548E-E879ABB6CD13}"/>
              </a:ext>
            </a:extLst>
          </p:cNvPr>
          <p:cNvSpPr/>
          <p:nvPr/>
        </p:nvSpPr>
        <p:spPr>
          <a:xfrm>
            <a:off x="3048000" y="1366838"/>
            <a:ext cx="146050" cy="323850"/>
          </a:xfrm>
          <a:prstGeom prst="rect">
            <a:avLst/>
          </a:prstGeom>
          <a:solidFill>
            <a:srgbClr val="36AD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80350D-3A61-F427-6554-050EC5BE4150}"/>
              </a:ext>
            </a:extLst>
          </p:cNvPr>
          <p:cNvSpPr/>
          <p:nvPr/>
        </p:nvSpPr>
        <p:spPr>
          <a:xfrm>
            <a:off x="2406650" y="1193800"/>
            <a:ext cx="971550" cy="704850"/>
          </a:xfrm>
          <a:prstGeom prst="rect">
            <a:avLst/>
          </a:prstGeom>
          <a:solidFill>
            <a:srgbClr val="31A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C088BD0-E77B-CE87-3870-35C092D91045}"/>
              </a:ext>
            </a:extLst>
          </p:cNvPr>
          <p:cNvSpPr/>
          <p:nvPr/>
        </p:nvSpPr>
        <p:spPr>
          <a:xfrm>
            <a:off x="3009900" y="1193800"/>
            <a:ext cx="736600" cy="704850"/>
          </a:xfrm>
          <a:prstGeom prst="ellipse">
            <a:avLst/>
          </a:prstGeom>
          <a:solidFill>
            <a:srgbClr val="31A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桌子上放着照相机&#10;&#10;描述已自动生成">
            <a:extLst>
              <a:ext uri="{FF2B5EF4-FFF2-40B4-BE49-F238E27FC236}">
                <a16:creationId xmlns:a16="http://schemas.microsoft.com/office/drawing/2014/main" id="{A085869C-F9DB-92B5-2FE8-7E46E978F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1810727"/>
            <a:ext cx="4561252" cy="36652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2B10FEE-ECBC-2476-1421-A5B942814073}"/>
              </a:ext>
            </a:extLst>
          </p:cNvPr>
          <p:cNvSpPr/>
          <p:nvPr/>
        </p:nvSpPr>
        <p:spPr>
          <a:xfrm>
            <a:off x="568569" y="287215"/>
            <a:ext cx="1793631" cy="427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647E51-92B2-5D24-C407-A9D7A7C7C51C}"/>
              </a:ext>
            </a:extLst>
          </p:cNvPr>
          <p:cNvSpPr txBox="1"/>
          <p:nvPr/>
        </p:nvSpPr>
        <p:spPr>
          <a:xfrm>
            <a:off x="568569" y="23955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电源部分</a:t>
            </a:r>
          </a:p>
        </p:txBody>
      </p:sp>
    </p:spTree>
    <p:extLst>
      <p:ext uri="{BB962C8B-B14F-4D97-AF65-F5344CB8AC3E}">
        <p14:creationId xmlns:p14="http://schemas.microsoft.com/office/powerpoint/2010/main" val="3151699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5D043-1B67-6102-71F4-16F18971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, 文本&#10;&#10;描述已自动生成">
            <a:extLst>
              <a:ext uri="{FF2B5EF4-FFF2-40B4-BE49-F238E27FC236}">
                <a16:creationId xmlns:a16="http://schemas.microsoft.com/office/drawing/2014/main" id="{9DA41951-08B6-4AA1-D0A9-1A1789093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1"/>
            <a:ext cx="12192000" cy="7620002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0EF66C-920A-1ED8-90C7-08B383CC84E9}"/>
              </a:ext>
            </a:extLst>
          </p:cNvPr>
          <p:cNvSpPr/>
          <p:nvPr/>
        </p:nvSpPr>
        <p:spPr>
          <a:xfrm>
            <a:off x="4940300" y="2584450"/>
            <a:ext cx="1155700" cy="84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f61d4eb14753dab5779f878b99ce4960">
            <a:hlinkClick r:id="" action="ppaction://media"/>
            <a:extLst>
              <a:ext uri="{FF2B5EF4-FFF2-40B4-BE49-F238E27FC236}">
                <a16:creationId xmlns:a16="http://schemas.microsoft.com/office/drawing/2014/main" id="{8B4A4CCB-7205-39DE-B094-AFD28D7B4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0689" y="2489201"/>
            <a:ext cx="5983111" cy="33655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B3DDD8C-8D6E-B1D9-66E3-8B00FA1B5C00}"/>
              </a:ext>
            </a:extLst>
          </p:cNvPr>
          <p:cNvSpPr/>
          <p:nvPr/>
        </p:nvSpPr>
        <p:spPr>
          <a:xfrm>
            <a:off x="5815894" y="1390650"/>
            <a:ext cx="5092700" cy="596900"/>
          </a:xfrm>
          <a:prstGeom prst="roundRect">
            <a:avLst/>
          </a:prstGeom>
          <a:solidFill>
            <a:srgbClr val="31ABD8"/>
          </a:solidFill>
          <a:ln>
            <a:solidFill>
              <a:srgbClr val="31AB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lt"/>
                <a:ea typeface="Adobe 宋体 Std L" panose="02020300000000000000" pitchFamily="18" charset="-122"/>
              </a:rPr>
              <a:t>外  出  有  雨  提  醒</a:t>
            </a:r>
          </a:p>
        </p:txBody>
      </p:sp>
    </p:spTree>
    <p:extLst>
      <p:ext uri="{BB962C8B-B14F-4D97-AF65-F5344CB8AC3E}">
        <p14:creationId xmlns:p14="http://schemas.microsoft.com/office/powerpoint/2010/main" val="158428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 descr="图片包含 表格&#10;&#10;描述已自动生成">
            <a:extLst>
              <a:ext uri="{FF2B5EF4-FFF2-40B4-BE49-F238E27FC236}">
                <a16:creationId xmlns:a16="http://schemas.microsoft.com/office/drawing/2014/main" id="{BAFC8DC4-833F-1171-48E5-40B8A8D18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F7E6-D0B6-E1D4-9E4F-59C18CA9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图片包含 矩形&#10;&#10;描述已自动生成">
            <a:extLst>
              <a:ext uri="{FF2B5EF4-FFF2-40B4-BE49-F238E27FC236}">
                <a16:creationId xmlns:a16="http://schemas.microsoft.com/office/drawing/2014/main" id="{2BB6694D-0AFD-B248-5945-9B6094E1F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5DC72D-F5C4-9771-34CB-DBD255BF0EF7}"/>
              </a:ext>
            </a:extLst>
          </p:cNvPr>
          <p:cNvSpPr/>
          <p:nvPr/>
        </p:nvSpPr>
        <p:spPr>
          <a:xfrm>
            <a:off x="590550" y="1797050"/>
            <a:ext cx="5461000" cy="326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5E7A43-8F71-602E-106D-FBC64766BAF2}"/>
              </a:ext>
            </a:extLst>
          </p:cNvPr>
          <p:cNvSpPr/>
          <p:nvPr/>
        </p:nvSpPr>
        <p:spPr>
          <a:xfrm>
            <a:off x="6203950" y="1123950"/>
            <a:ext cx="558800" cy="4965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31F555D-BE15-1AC4-50B4-1AE110BF8503}"/>
              </a:ext>
            </a:extLst>
          </p:cNvPr>
          <p:cNvSpPr/>
          <p:nvPr/>
        </p:nvSpPr>
        <p:spPr>
          <a:xfrm>
            <a:off x="5219699" y="1320385"/>
            <a:ext cx="180975" cy="51395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FE4978E-44FB-DE73-F51D-FBB326890451}"/>
              </a:ext>
            </a:extLst>
          </p:cNvPr>
          <p:cNvSpPr/>
          <p:nvPr/>
        </p:nvSpPr>
        <p:spPr>
          <a:xfrm>
            <a:off x="6572250" y="1574800"/>
            <a:ext cx="5505450" cy="996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792BB2D-DAEF-E55E-F105-9D86EB175C3C}"/>
              </a:ext>
            </a:extLst>
          </p:cNvPr>
          <p:cNvSpPr/>
          <p:nvPr/>
        </p:nvSpPr>
        <p:spPr>
          <a:xfrm>
            <a:off x="6096000" y="1386644"/>
            <a:ext cx="4203700" cy="754894"/>
          </a:xfrm>
          <a:prstGeom prst="roundRect">
            <a:avLst/>
          </a:prstGeom>
          <a:solidFill>
            <a:srgbClr val="31AB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按钮遥控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EEFBCD9-A811-994B-FB59-A1BD5A69CF75}"/>
              </a:ext>
            </a:extLst>
          </p:cNvPr>
          <p:cNvSpPr/>
          <p:nvPr/>
        </p:nvSpPr>
        <p:spPr>
          <a:xfrm>
            <a:off x="9782172" y="1403350"/>
            <a:ext cx="777877" cy="738188"/>
          </a:xfrm>
          <a:prstGeom prst="ellipse">
            <a:avLst/>
          </a:prstGeom>
          <a:solidFill>
            <a:srgbClr val="31AB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E67FA1-6B6D-F76C-AF0B-0E0D996F0A28}"/>
              </a:ext>
            </a:extLst>
          </p:cNvPr>
          <p:cNvSpPr/>
          <p:nvPr/>
        </p:nvSpPr>
        <p:spPr>
          <a:xfrm>
            <a:off x="4900246" y="1123950"/>
            <a:ext cx="6043246" cy="5476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FF3B74-DE0D-9B9A-17F9-05F17C7BFE4F}"/>
              </a:ext>
            </a:extLst>
          </p:cNvPr>
          <p:cNvSpPr/>
          <p:nvPr/>
        </p:nvSpPr>
        <p:spPr>
          <a:xfrm>
            <a:off x="633046" y="275492"/>
            <a:ext cx="1764323" cy="46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50B78A-9782-5930-981E-9D97A8A27395}"/>
              </a:ext>
            </a:extLst>
          </p:cNvPr>
          <p:cNvSpPr txBox="1"/>
          <p:nvPr/>
        </p:nvSpPr>
        <p:spPr>
          <a:xfrm>
            <a:off x="572965" y="240324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接线图总览</a:t>
            </a:r>
          </a:p>
        </p:txBody>
      </p:sp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3131D2EF-6D9A-6788-86F6-0EB5008CF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65" y="1027906"/>
            <a:ext cx="11541369" cy="51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12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19E89-3F66-DD76-BC46-84E5B7EA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, 网站&#10;&#10;描述已自动生成">
            <a:extLst>
              <a:ext uri="{FF2B5EF4-FFF2-40B4-BE49-F238E27FC236}">
                <a16:creationId xmlns:a16="http://schemas.microsoft.com/office/drawing/2014/main" id="{F65D760B-B4F5-057A-BB19-ECFDFC555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</p:spTree>
    <p:extLst>
      <p:ext uri="{BB962C8B-B14F-4D97-AF65-F5344CB8AC3E}">
        <p14:creationId xmlns:p14="http://schemas.microsoft.com/office/powerpoint/2010/main" val="3703465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648C6-D120-A064-5E60-770761A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形状, 箭头&#10;&#10;中度可信度描述已自动生成">
            <a:extLst>
              <a:ext uri="{FF2B5EF4-FFF2-40B4-BE49-F238E27FC236}">
                <a16:creationId xmlns:a16="http://schemas.microsoft.com/office/drawing/2014/main" id="{9E37F28F-FD4C-8D77-13DC-78F4B1F0B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056F0D-8657-1FE7-49DE-C49E655E472D}"/>
              </a:ext>
            </a:extLst>
          </p:cNvPr>
          <p:cNvSpPr txBox="1"/>
          <p:nvPr/>
        </p:nvSpPr>
        <p:spPr>
          <a:xfrm>
            <a:off x="1403350" y="549275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当前版本因为功能较多，所用外设较多</a:t>
            </a:r>
            <a:endParaRPr lang="en-US" altLang="zh-CN" dirty="0"/>
          </a:p>
          <a:p>
            <a:r>
              <a:rPr lang="zh-CN" altLang="en-US" dirty="0"/>
              <a:t>如果一味的使用面包板，将无法实际使用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4C384A-F962-791B-CB1D-CB85150ED796}"/>
              </a:ext>
            </a:extLst>
          </p:cNvPr>
          <p:cNvSpPr txBox="1"/>
          <p:nvPr/>
        </p:nvSpPr>
        <p:spPr>
          <a:xfrm>
            <a:off x="6388100" y="5492750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 自画</a:t>
            </a:r>
            <a:r>
              <a:rPr lang="en-US" altLang="zh-CN" dirty="0"/>
              <a:t>PCB</a:t>
            </a:r>
            <a:r>
              <a:rPr lang="zh-CN" altLang="en-US" dirty="0"/>
              <a:t>板可以按照需求定制，不仅更加</a:t>
            </a:r>
            <a:endParaRPr lang="en-US" altLang="zh-CN" dirty="0"/>
          </a:p>
          <a:p>
            <a:r>
              <a:rPr lang="zh-CN" altLang="en-US" dirty="0"/>
              <a:t>灵活易控制，而且避免大量走线，节约很多空间</a:t>
            </a:r>
          </a:p>
        </p:txBody>
      </p:sp>
    </p:spTree>
    <p:extLst>
      <p:ext uri="{BB962C8B-B14F-4D97-AF65-F5344CB8AC3E}">
        <p14:creationId xmlns:p14="http://schemas.microsoft.com/office/powerpoint/2010/main" val="1262135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8DAACA6D-0B53-57C8-FC2F-E7BF3D8E7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79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AD89B-D896-F276-68E3-3D766479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表, 日程表&#10;&#10;描述已自动生成">
            <a:extLst>
              <a:ext uri="{FF2B5EF4-FFF2-40B4-BE49-F238E27FC236}">
                <a16:creationId xmlns:a16="http://schemas.microsoft.com/office/drawing/2014/main" id="{12DB7567-18EE-8EF8-B100-0F4EC3C74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4"/>
            <a:ext cx="12192000" cy="6852126"/>
          </a:xfrm>
        </p:spPr>
      </p:pic>
    </p:spTree>
    <p:extLst>
      <p:ext uri="{BB962C8B-B14F-4D97-AF65-F5344CB8AC3E}">
        <p14:creationId xmlns:p14="http://schemas.microsoft.com/office/powerpoint/2010/main" val="3977089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56571-57F7-435B-5E74-93632475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网站&#10;&#10;低可信度描述已自动生成">
            <a:extLst>
              <a:ext uri="{FF2B5EF4-FFF2-40B4-BE49-F238E27FC236}">
                <a16:creationId xmlns:a16="http://schemas.microsoft.com/office/drawing/2014/main" id="{7E7BEAA2-DD23-2341-6C29-9946D59E5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</p:spTree>
    <p:extLst>
      <p:ext uri="{BB962C8B-B14F-4D97-AF65-F5344CB8AC3E}">
        <p14:creationId xmlns:p14="http://schemas.microsoft.com/office/powerpoint/2010/main" val="407584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 descr="图片包含 背景图案&#10;&#10;描述已自动生成">
            <a:extLst>
              <a:ext uri="{FF2B5EF4-FFF2-40B4-BE49-F238E27FC236}">
                <a16:creationId xmlns:a16="http://schemas.microsoft.com/office/drawing/2014/main" id="{56EA46D8-0317-2B47-A847-E033AF6F0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A9FE8FAD-A094-3858-B6C3-38071916C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5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 descr="背景图案&#10;&#10;中度可信度描述已自动生成">
            <a:extLst>
              <a:ext uri="{FF2B5EF4-FFF2-40B4-BE49-F238E27FC236}">
                <a16:creationId xmlns:a16="http://schemas.microsoft.com/office/drawing/2014/main" id="{38A98BCE-5D8A-27A6-2AFE-E3C6C970C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55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 descr="图形用户界面, 应用程序&#10;&#10;描述已自动生成">
            <a:extLst>
              <a:ext uri="{FF2B5EF4-FFF2-40B4-BE49-F238E27FC236}">
                <a16:creationId xmlns:a16="http://schemas.microsoft.com/office/drawing/2014/main" id="{B6DFED8D-1DE3-A808-CE48-8D1846CD6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r="32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7167AB-C3CB-AFEA-405E-849625F78F4C}"/>
              </a:ext>
            </a:extLst>
          </p:cNvPr>
          <p:cNvSpPr txBox="1"/>
          <p:nvPr/>
        </p:nvSpPr>
        <p:spPr>
          <a:xfrm>
            <a:off x="2443054" y="4948928"/>
            <a:ext cx="25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参考</a:t>
            </a:r>
            <a:r>
              <a:rPr lang="en-US" altLang="zh-CN" sz="1600" dirty="0"/>
              <a:t>STM32</a:t>
            </a:r>
            <a:r>
              <a:rPr lang="zh-CN" altLang="en-US" sz="1600" dirty="0"/>
              <a:t>手册，结合</a:t>
            </a:r>
            <a:endParaRPr lang="en-US" altLang="zh-CN" sz="1600" dirty="0"/>
          </a:p>
          <a:p>
            <a:pPr algn="ctr"/>
            <a:r>
              <a:rPr lang="zh-CN" altLang="en-US" sz="1600" dirty="0"/>
              <a:t>江科大的视频进行学习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493EA8-2700-F8AF-A30B-20DC5521F0FA}"/>
              </a:ext>
            </a:extLst>
          </p:cNvPr>
          <p:cNvSpPr txBox="1"/>
          <p:nvPr/>
        </p:nvSpPr>
        <p:spPr>
          <a:xfrm>
            <a:off x="7449302" y="494892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/>
              <a:t>利用面包板走线布线</a:t>
            </a:r>
            <a:endParaRPr lang="en-US" altLang="zh-CN" sz="1600" dirty="0"/>
          </a:p>
          <a:p>
            <a:pPr algn="ctr"/>
            <a:r>
              <a:rPr lang="zh-CN" altLang="en-US" sz="1600" dirty="0"/>
              <a:t>更加轻松，可随时调整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AB74CC-DCFC-148A-3F67-33D2D8454B2F}"/>
              </a:ext>
            </a:extLst>
          </p:cNvPr>
          <p:cNvSpPr txBox="1"/>
          <p:nvPr/>
        </p:nvSpPr>
        <p:spPr>
          <a:xfrm>
            <a:off x="5235195" y="494892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/>
              <a:t>主要考虑各个引</a:t>
            </a:r>
            <a:endParaRPr lang="en-US" altLang="zh-CN" sz="1600" dirty="0"/>
          </a:p>
          <a:p>
            <a:pPr algn="ctr"/>
            <a:r>
              <a:rPr lang="zh-CN" altLang="en-US" sz="1600" dirty="0"/>
              <a:t>脚含义和接线方式</a:t>
            </a:r>
          </a:p>
        </p:txBody>
      </p:sp>
    </p:spTree>
    <p:extLst>
      <p:ext uri="{BB962C8B-B14F-4D97-AF65-F5344CB8AC3E}">
        <p14:creationId xmlns:p14="http://schemas.microsoft.com/office/powerpoint/2010/main" val="164864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内容占位符 14" descr="图形用户界面, 网站&#10;&#10;描述已自动生成">
            <a:extLst>
              <a:ext uri="{FF2B5EF4-FFF2-40B4-BE49-F238E27FC236}">
                <a16:creationId xmlns:a16="http://schemas.microsoft.com/office/drawing/2014/main" id="{027DABD1-FA7C-99B7-E442-90D7FC47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-457200"/>
            <a:ext cx="1219198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6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 descr="图示, 维恩图&#10;&#10;描述已自动生成">
            <a:extLst>
              <a:ext uri="{FF2B5EF4-FFF2-40B4-BE49-F238E27FC236}">
                <a16:creationId xmlns:a16="http://schemas.microsoft.com/office/drawing/2014/main" id="{014C72C2-D87A-4E14-14D6-464CA04B2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90476" cy="6940376"/>
          </a:xfrm>
        </p:spPr>
      </p:pic>
    </p:spTree>
    <p:extLst>
      <p:ext uri="{BB962C8B-B14F-4D97-AF65-F5344CB8AC3E}">
        <p14:creationId xmlns:p14="http://schemas.microsoft.com/office/powerpoint/2010/main" val="155327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AA3C4BBB-74A1-4831-90A7-709289EF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40DF12B-CEC8-DD29-8DBA-9659F58B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592" y="732116"/>
            <a:ext cx="3776812" cy="2046943"/>
          </a:xfrm>
        </p:spPr>
        <p:txBody>
          <a:bodyPr anchor="b">
            <a:normAutofit/>
          </a:bodyPr>
          <a:lstStyle/>
          <a:p>
            <a:endParaRPr lang="zh-CN" altLang="en-US" sz="4000"/>
          </a:p>
        </p:txBody>
      </p:sp>
      <p:pic>
        <p:nvPicPr>
          <p:cNvPr id="5" name="内容占位符 4" descr="表格&#10;&#10;中度可信度描述已自动生成">
            <a:extLst>
              <a:ext uri="{FF2B5EF4-FFF2-40B4-BE49-F238E27FC236}">
                <a16:creationId xmlns:a16="http://schemas.microsoft.com/office/drawing/2014/main" id="{3380AA2B-4F6B-7F6D-87E9-988953C74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64037"/>
            <a:ext cx="12137719" cy="7586073"/>
          </a:xfrm>
          <a:prstGeom prst="rect">
            <a:avLst/>
          </a:prstGeom>
        </p:spPr>
      </p:pic>
      <p:pic>
        <p:nvPicPr>
          <p:cNvPr id="7" name="图片 6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B8A48504-AB57-CBE4-15AC-C09309FFC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87" y="2571750"/>
            <a:ext cx="4543425" cy="320992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C32F9D8-B42C-0D2F-32CD-120B15E9E146}"/>
              </a:ext>
            </a:extLst>
          </p:cNvPr>
          <p:cNvCxnSpPr/>
          <p:nvPr/>
        </p:nvCxnSpPr>
        <p:spPr>
          <a:xfrm flipV="1">
            <a:off x="5486400" y="2779059"/>
            <a:ext cx="1555750" cy="8572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E441AB-54E5-F718-520F-D9D11B2B22A7}"/>
              </a:ext>
            </a:extLst>
          </p:cNvPr>
          <p:cNvCxnSpPr>
            <a:cxnSpLocks/>
          </p:cNvCxnSpPr>
          <p:nvPr/>
        </p:nvCxnSpPr>
        <p:spPr>
          <a:xfrm flipV="1">
            <a:off x="5048250" y="3636308"/>
            <a:ext cx="1993900" cy="389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5291519-AD90-7751-3E33-34E097F85229}"/>
              </a:ext>
            </a:extLst>
          </p:cNvPr>
          <p:cNvCxnSpPr>
            <a:cxnSpLocks/>
          </p:cNvCxnSpPr>
          <p:nvPr/>
        </p:nvCxnSpPr>
        <p:spPr>
          <a:xfrm flipV="1">
            <a:off x="3860800" y="4470400"/>
            <a:ext cx="3333750" cy="50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52CEF45-73D5-BE79-8F9F-F3220A87CABE}"/>
              </a:ext>
            </a:extLst>
          </p:cNvPr>
          <p:cNvCxnSpPr>
            <a:cxnSpLocks/>
          </p:cNvCxnSpPr>
          <p:nvPr/>
        </p:nvCxnSpPr>
        <p:spPr>
          <a:xfrm>
            <a:off x="4826000" y="5016500"/>
            <a:ext cx="2368550" cy="190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C1DF887-1AD6-46F9-C3FD-F8DA0419108C}"/>
              </a:ext>
            </a:extLst>
          </p:cNvPr>
          <p:cNvSpPr txBox="1"/>
          <p:nvPr/>
        </p:nvSpPr>
        <p:spPr>
          <a:xfrm>
            <a:off x="7416800" y="26557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年份月份日期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95B26D2-4880-BFE7-6144-DA0A18815667}"/>
              </a:ext>
            </a:extLst>
          </p:cNvPr>
          <p:cNvSpPr txBox="1"/>
          <p:nvPr/>
        </p:nvSpPr>
        <p:spPr>
          <a:xfrm>
            <a:off x="7416800" y="34858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小时分钟秒钟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7A5AA69-7567-4CF2-0B97-92DC0F77BFC3}"/>
              </a:ext>
            </a:extLst>
          </p:cNvPr>
          <p:cNvSpPr txBox="1"/>
          <p:nvPr/>
        </p:nvSpPr>
        <p:spPr>
          <a:xfrm>
            <a:off x="7505030" y="4311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当前温度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DD8D338-CDE0-6BB0-89C2-B5514FF28AB5}"/>
              </a:ext>
            </a:extLst>
          </p:cNvPr>
          <p:cNvSpPr txBox="1"/>
          <p:nvPr/>
        </p:nvSpPr>
        <p:spPr>
          <a:xfrm>
            <a:off x="7416800" y="510952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天气信息，</a:t>
            </a:r>
            <a:r>
              <a:rPr lang="en-US" altLang="zh-CN" dirty="0"/>
              <a:t>yes</a:t>
            </a:r>
            <a:r>
              <a:rPr lang="zh-CN" altLang="en-US" dirty="0"/>
              <a:t>表示今天</a:t>
            </a:r>
            <a:endParaRPr lang="en-US" altLang="zh-CN" dirty="0"/>
          </a:p>
          <a:p>
            <a:r>
              <a:rPr lang="zh-CN" altLang="en-US" dirty="0"/>
              <a:t>内有雨</a:t>
            </a:r>
          </a:p>
        </p:txBody>
      </p:sp>
    </p:spTree>
    <p:extLst>
      <p:ext uri="{BB962C8B-B14F-4D97-AF65-F5344CB8AC3E}">
        <p14:creationId xmlns:p14="http://schemas.microsoft.com/office/powerpoint/2010/main" val="2882618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183</Words>
  <Application>Microsoft Office PowerPoint</Application>
  <PresentationFormat>宽屏</PresentationFormat>
  <Paragraphs>52</Paragraphs>
  <Slides>25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Adobe 黑体 Std R</vt:lpstr>
      <vt:lpstr>Adobe 宋体 Std L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 W</dc:creator>
  <cp:lastModifiedBy>YX W</cp:lastModifiedBy>
  <cp:revision>5</cp:revision>
  <dcterms:created xsi:type="dcterms:W3CDTF">2024-04-20T17:07:17Z</dcterms:created>
  <dcterms:modified xsi:type="dcterms:W3CDTF">2024-04-21T03:55:34Z</dcterms:modified>
</cp:coreProperties>
</file>